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59" r:id="rId5"/>
    <p:sldId id="263" r:id="rId6"/>
    <p:sldId id="266" r:id="rId7"/>
    <p:sldId id="267" r:id="rId8"/>
    <p:sldId id="26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494" autoAdjust="0"/>
  </p:normalViewPr>
  <p:slideViewPr>
    <p:cSldViewPr>
      <p:cViewPr varScale="1">
        <p:scale>
          <a:sx n="70" d="100"/>
          <a:sy n="70" d="100"/>
        </p:scale>
        <p:origin x="-81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F7E6B06-B88E-4F4F-8437-A7FEACB228C8}" type="datetimeFigureOut">
              <a:rPr lang="en-US" smtClean="0"/>
              <a:t>3/13/2011</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8DD240ED-4003-498A-BF78-2D363F26C54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F7E6B06-B88E-4F4F-8437-A7FEACB228C8}" type="datetimeFigureOut">
              <a:rPr lang="en-US" smtClean="0"/>
              <a:t>3/13/2011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DD240ED-4003-498A-BF78-2D363F26C54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EF7E6B06-B88E-4F4F-8437-A7FEACB228C8}" type="datetimeFigureOut">
              <a:rPr lang="en-US" smtClean="0"/>
              <a:t>3/13/2011</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DD240ED-4003-498A-BF78-2D363F26C54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F7E6B06-B88E-4F4F-8437-A7FEACB228C8}" type="datetimeFigureOut">
              <a:rPr lang="en-US" smtClean="0"/>
              <a:t>3/13/2011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DD240ED-4003-498A-BF78-2D363F26C54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EF7E6B06-B88E-4F4F-8437-A7FEACB228C8}" type="datetimeFigureOut">
              <a:rPr lang="en-US" smtClean="0"/>
              <a:t>3/13/2011</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8DD240ED-4003-498A-BF78-2D363F26C54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F7E6B06-B88E-4F4F-8437-A7FEACB228C8}" type="datetimeFigureOut">
              <a:rPr lang="en-US" smtClean="0"/>
              <a:t>3/13/2011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DD240ED-4003-498A-BF78-2D363F26C54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F7E6B06-B88E-4F4F-8437-A7FEACB228C8}" type="datetimeFigureOut">
              <a:rPr lang="en-US" smtClean="0"/>
              <a:t>3/13/2011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DD240ED-4003-498A-BF78-2D363F26C54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F7E6B06-B88E-4F4F-8437-A7FEACB228C8}" type="datetimeFigureOut">
              <a:rPr lang="en-US" smtClean="0"/>
              <a:t>3/13/2011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DD240ED-4003-498A-BF78-2D363F26C54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EF7E6B06-B88E-4F4F-8437-A7FEACB228C8}" type="datetimeFigureOut">
              <a:rPr lang="en-US" smtClean="0"/>
              <a:t>3/13/2011</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8DD240ED-4003-498A-BF78-2D363F26C54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F7E6B06-B88E-4F4F-8437-A7FEACB228C8}" type="datetimeFigureOut">
              <a:rPr lang="en-US" smtClean="0"/>
              <a:t>3/13/2011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DD240ED-4003-498A-BF78-2D363F26C54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EF7E6B06-B88E-4F4F-8437-A7FEACB228C8}" type="datetimeFigureOut">
              <a:rPr lang="en-US" smtClean="0"/>
              <a:t>3/13/2011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DD240ED-4003-498A-BF78-2D363F26C54E}"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F7E6B06-B88E-4F4F-8437-A7FEACB228C8}" type="datetimeFigureOut">
              <a:rPr lang="en-US" smtClean="0"/>
              <a:t>3/13/2011</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DD240ED-4003-498A-BF78-2D363F26C54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00" y="609600"/>
            <a:ext cx="6705600" cy="2656362"/>
          </a:xfrm>
        </p:spPr>
        <p:txBody>
          <a:bodyPr>
            <a:normAutofit/>
          </a:bodyPr>
          <a:lstStyle/>
          <a:p>
            <a:r>
              <a:rPr lang="en-US" sz="4800" dirty="0" smtClean="0"/>
              <a:t>Marxism</a:t>
            </a:r>
            <a:endParaRPr lang="en-US" sz="4800" dirty="0"/>
          </a:p>
        </p:txBody>
      </p:sp>
      <p:sp>
        <p:nvSpPr>
          <p:cNvPr id="3" name="Subtitle 2"/>
          <p:cNvSpPr>
            <a:spLocks noGrp="1"/>
          </p:cNvSpPr>
          <p:nvPr>
            <p:ph type="subTitle" idx="1"/>
          </p:nvPr>
        </p:nvSpPr>
        <p:spPr>
          <a:xfrm>
            <a:off x="2743200" y="3276600"/>
            <a:ext cx="5715000" cy="3098322"/>
          </a:xfrm>
        </p:spPr>
        <p:txBody>
          <a:bodyPr/>
          <a:lstStyle/>
          <a:p>
            <a:r>
              <a:rPr lang="en-US" sz="2400" dirty="0" smtClean="0"/>
              <a:t>English 126</a:t>
            </a:r>
          </a:p>
          <a:p>
            <a:r>
              <a:rPr lang="en-US" sz="2400" dirty="0" smtClean="0"/>
              <a:t>Mariel </a:t>
            </a:r>
            <a:r>
              <a:rPr lang="en-US" sz="2400" dirty="0"/>
              <a:t>U</a:t>
            </a:r>
            <a:r>
              <a:rPr lang="en-US" sz="2400" dirty="0" smtClean="0"/>
              <a:t>ceta </a:t>
            </a:r>
          </a:p>
          <a:p>
            <a:endParaRPr lang="en-US"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1891145"/>
            <a:ext cx="2590800" cy="3523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99148"/>
            <a:ext cx="1981200" cy="1330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715" y="3653026"/>
            <a:ext cx="1949961" cy="1299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9557" y="5359155"/>
            <a:ext cx="1864043" cy="1117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8738" y="1910378"/>
            <a:ext cx="1874861" cy="1248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96865"/>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Marxism</a:t>
            </a:r>
            <a:endParaRPr lang="en-US" dirty="0"/>
          </a:p>
        </p:txBody>
      </p:sp>
      <p:sp>
        <p:nvSpPr>
          <p:cNvPr id="3" name="Content Placeholder 2"/>
          <p:cNvSpPr>
            <a:spLocks noGrp="1"/>
          </p:cNvSpPr>
          <p:nvPr>
            <p:ph idx="1"/>
          </p:nvPr>
        </p:nvSpPr>
        <p:spPr/>
        <p:txBody>
          <a:bodyPr>
            <a:normAutofit lnSpcReduction="10000"/>
          </a:bodyPr>
          <a:lstStyle/>
          <a:p>
            <a:r>
              <a:rPr lang="en-US" dirty="0"/>
              <a:t>Marxism is </a:t>
            </a:r>
            <a:r>
              <a:rPr lang="en-US" dirty="0" smtClean="0"/>
              <a:t>a </a:t>
            </a:r>
            <a:r>
              <a:rPr lang="en-US" dirty="0"/>
              <a:t>set of political and philosophical doctrines derived from the work of Karl Marx, German philosopher and revolutionary journalist who contributed in fields such as sociology, economics and history, and his friend Friedrich Engels, who helped in </a:t>
            </a:r>
            <a:r>
              <a:rPr lang="en-US" dirty="0" smtClean="0"/>
              <a:t>the </a:t>
            </a:r>
            <a:r>
              <a:rPr lang="en-US" dirty="0"/>
              <a:t>progress </a:t>
            </a:r>
            <a:r>
              <a:rPr lang="en-US" dirty="0" smtClean="0"/>
              <a:t>of </a:t>
            </a:r>
            <a:r>
              <a:rPr lang="en-US" dirty="0"/>
              <a:t>their theories. </a:t>
            </a:r>
            <a:br>
              <a:rPr lang="en-US" dirty="0"/>
            </a:br>
            <a:r>
              <a:rPr lang="en-US" dirty="0"/>
              <a:t/>
            </a:r>
            <a:br>
              <a:rPr lang="en-US" dirty="0"/>
            </a:br>
            <a:r>
              <a:rPr lang="en-US" dirty="0"/>
              <a:t>To distinguish the original doctrine </a:t>
            </a:r>
            <a:r>
              <a:rPr lang="en-US" dirty="0" smtClean="0"/>
              <a:t>from</a:t>
            </a:r>
            <a:r>
              <a:rPr lang="en-US" dirty="0" smtClean="0"/>
              <a:t> </a:t>
            </a:r>
            <a:r>
              <a:rPr lang="en-US" dirty="0" smtClean="0"/>
              <a:t>current doctrines derived from it</a:t>
            </a:r>
            <a:r>
              <a:rPr lang="en-US" dirty="0" smtClean="0"/>
              <a:t>, </a:t>
            </a:r>
            <a:r>
              <a:rPr lang="en-US" dirty="0"/>
              <a:t>the Marxist </a:t>
            </a:r>
            <a:r>
              <a:rPr lang="en-US" dirty="0" smtClean="0"/>
              <a:t>theory proposed </a:t>
            </a:r>
            <a:r>
              <a:rPr lang="en-US" dirty="0"/>
              <a:t>by Marx and Engels is historically known as scientific </a:t>
            </a:r>
            <a:r>
              <a:rPr lang="en-US" dirty="0" smtClean="0"/>
              <a:t>socialism.</a:t>
            </a:r>
            <a:r>
              <a:rPr lang="en-US" dirty="0"/>
              <a:t/>
            </a:r>
            <a:br>
              <a:rPr lang="en-US" dirty="0"/>
            </a:br>
            <a:endParaRPr lang="en-US" dirty="0">
              <a:effectLst/>
            </a:endParaRPr>
          </a:p>
        </p:txBody>
      </p:sp>
    </p:spTree>
    <p:extLst>
      <p:ext uri="{BB962C8B-B14F-4D97-AF65-F5344CB8AC3E}">
        <p14:creationId xmlns:p14="http://schemas.microsoft.com/office/powerpoint/2010/main" val="2985351433"/>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r>
              <a:rPr lang="en-US" dirty="0"/>
              <a:t/>
            </a:r>
            <a:br>
              <a:rPr lang="en-US" dirty="0"/>
            </a:br>
            <a:r>
              <a:rPr lang="en-US" dirty="0"/>
              <a:t/>
            </a:r>
            <a:br>
              <a:rPr lang="en-US" dirty="0"/>
            </a:br>
            <a:r>
              <a:rPr lang="en-US" dirty="0"/>
              <a:t/>
            </a:r>
            <a:br>
              <a:rPr lang="en-US" dirty="0"/>
            </a:br>
            <a:r>
              <a:rPr lang="en-US" dirty="0"/>
              <a:t>The </a:t>
            </a:r>
            <a:r>
              <a:rPr lang="en-US" dirty="0" smtClean="0"/>
              <a:t>Marxism</a:t>
            </a:r>
            <a:endParaRPr lang="en-US" dirty="0">
              <a:effectLst/>
            </a:endParaRPr>
          </a:p>
        </p:txBody>
      </p:sp>
      <p:sp>
        <p:nvSpPr>
          <p:cNvPr id="3" name="Content Placeholder 2"/>
          <p:cNvSpPr>
            <a:spLocks noGrp="1"/>
          </p:cNvSpPr>
          <p:nvPr>
            <p:ph sz="half" idx="1"/>
          </p:nvPr>
        </p:nvSpPr>
        <p:spPr/>
        <p:txBody>
          <a:bodyPr>
            <a:normAutofit fontScale="92500" lnSpcReduction="20000"/>
          </a:bodyPr>
          <a:lstStyle/>
          <a:p>
            <a:pPr marL="0" indent="0">
              <a:buNone/>
            </a:pPr>
            <a:endParaRPr lang="en-US" dirty="0" smtClean="0"/>
          </a:p>
          <a:p>
            <a:pPr marL="0" indent="0">
              <a:buNone/>
            </a:pPr>
            <a:r>
              <a:rPr lang="en-US" dirty="0" smtClean="0"/>
              <a:t>Marxism </a:t>
            </a:r>
            <a:r>
              <a:rPr lang="en-US" dirty="0"/>
              <a:t>emerged based on two major philosophical influences: </a:t>
            </a:r>
            <a:endParaRPr lang="en-US" dirty="0" smtClean="0"/>
          </a:p>
          <a:p>
            <a:pPr marL="0" indent="0">
              <a:buNone/>
            </a:pPr>
            <a:r>
              <a:rPr lang="en-US" dirty="0" smtClean="0"/>
              <a:t>-Fe</a:t>
            </a:r>
            <a:r>
              <a:rPr lang="en-US" dirty="0" smtClean="0"/>
              <a:t>uerbach</a:t>
            </a:r>
            <a:r>
              <a:rPr lang="en-US" dirty="0"/>
              <a:t>, which brought us and affirm its materialist vision of history.</a:t>
            </a:r>
            <a:br>
              <a:rPr lang="en-US" dirty="0"/>
            </a:br>
            <a:r>
              <a:rPr lang="en-US" dirty="0" smtClean="0"/>
              <a:t>-and </a:t>
            </a:r>
            <a:r>
              <a:rPr lang="en-US" dirty="0" smtClean="0"/>
              <a:t>Hegel: </a:t>
            </a:r>
            <a:r>
              <a:rPr lang="en-US" dirty="0"/>
              <a:t>who inspired Marx about the dialectic </a:t>
            </a:r>
            <a:r>
              <a:rPr lang="en-US" dirty="0" smtClean="0"/>
              <a:t>materialism.</a:t>
            </a:r>
            <a:endParaRPr lang="en-US" b="1" dirty="0"/>
          </a:p>
        </p:txBody>
      </p:sp>
      <p:sp>
        <p:nvSpPr>
          <p:cNvPr id="4" name="Content Placeholder 3"/>
          <p:cNvSpPr>
            <a:spLocks noGrp="1"/>
          </p:cNvSpPr>
          <p:nvPr>
            <p:ph sz="half" idx="2"/>
          </p:nvPr>
        </p:nvSpPr>
        <p:spPr/>
        <p:txBody>
          <a:bodyPr>
            <a:normAutofit fontScale="92500" lnSpcReduction="20000"/>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1676400"/>
            <a:ext cx="3657600"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522723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history of Marxism</a:t>
            </a:r>
            <a:br>
              <a:rPr lang="en-US" sz="3600" dirty="0"/>
            </a:br>
            <a:endParaRPr lang="en-US" sz="3600" dirty="0"/>
          </a:p>
        </p:txBody>
      </p:sp>
      <p:sp>
        <p:nvSpPr>
          <p:cNvPr id="4" name="Content Placeholder 3"/>
          <p:cNvSpPr>
            <a:spLocks noGrp="1"/>
          </p:cNvSpPr>
          <p:nvPr>
            <p:ph idx="1"/>
          </p:nvPr>
        </p:nvSpPr>
        <p:spPr/>
        <p:txBody>
          <a:bodyPr>
            <a:normAutofit/>
          </a:bodyPr>
          <a:lstStyle/>
          <a:p>
            <a:r>
              <a:rPr lang="en-US" dirty="0"/>
              <a:t>Marxism was born in </a:t>
            </a:r>
            <a:r>
              <a:rPr lang="en-US" dirty="0" smtClean="0"/>
              <a:t>the XIX century, </a:t>
            </a:r>
            <a:r>
              <a:rPr lang="en-US" dirty="0" smtClean="0"/>
              <a:t>the </a:t>
            </a:r>
            <a:r>
              <a:rPr lang="en-US" dirty="0"/>
              <a:t>century </a:t>
            </a:r>
            <a:r>
              <a:rPr lang="en-US" dirty="0" smtClean="0"/>
              <a:t>of the modern age. </a:t>
            </a:r>
            <a:r>
              <a:rPr lang="en-US" dirty="0"/>
              <a:t>Their places of birth were the major economic centers in Brussels, </a:t>
            </a:r>
            <a:r>
              <a:rPr lang="en-US" dirty="0" smtClean="0"/>
              <a:t>London, Manchester</a:t>
            </a:r>
            <a:r>
              <a:rPr lang="en-US" dirty="0"/>
              <a:t>, and Paris, the epicenter of the bourgeois revolutions of 1789 and 1830. </a:t>
            </a:r>
            <a:r>
              <a:rPr lang="en-US" dirty="0" smtClean="0"/>
              <a:t>It is without a </a:t>
            </a:r>
            <a:r>
              <a:rPr lang="en-US" dirty="0"/>
              <a:t>doubt, that Marx and Engels were Germans and Germanic determination of Marxism </a:t>
            </a:r>
            <a:r>
              <a:rPr lang="en-US" dirty="0" smtClean="0"/>
              <a:t>cannot </a:t>
            </a:r>
            <a:r>
              <a:rPr lang="en-US" dirty="0"/>
              <a:t>be ignored. But it was only outside of Germany where the new theory </a:t>
            </a:r>
            <a:r>
              <a:rPr lang="en-US" dirty="0" smtClean="0"/>
              <a:t>would</a:t>
            </a:r>
            <a:r>
              <a:rPr lang="en-US" dirty="0" smtClean="0"/>
              <a:t> </a:t>
            </a:r>
            <a:r>
              <a:rPr lang="en-US" dirty="0"/>
              <a:t>see the light. Except one, all the formative works of historical materialism were written outside Germany</a:t>
            </a:r>
            <a:r>
              <a:rPr lang="en-US" dirty="0" smtClean="0"/>
              <a:t>.</a:t>
            </a:r>
            <a:endParaRPr lang="en-US" dirty="0"/>
          </a:p>
          <a:p>
            <a:endParaRPr lang="en-US" dirty="0"/>
          </a:p>
        </p:txBody>
      </p:sp>
    </p:spTree>
    <p:extLst>
      <p:ext uri="{BB962C8B-B14F-4D97-AF65-F5344CB8AC3E}">
        <p14:creationId xmlns:p14="http://schemas.microsoft.com/office/powerpoint/2010/main" val="1856749773"/>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6858000" cy="1447800"/>
          </a:xfrm>
        </p:spPr>
        <p:txBody>
          <a:bodyPr>
            <a:normAutofit fontScale="90000"/>
          </a:bodyPr>
          <a:lstStyle/>
          <a:p>
            <a:r>
              <a:rPr lang="en-US" dirty="0"/>
              <a:t/>
            </a:r>
            <a:br>
              <a:rPr lang="en-US" dirty="0"/>
            </a:br>
            <a:r>
              <a:rPr lang="en-US" dirty="0"/>
              <a:t>parties, movements and governments inspired by Marxism</a:t>
            </a:r>
            <a:endParaRPr lang="en-US" dirty="0"/>
          </a:p>
        </p:txBody>
      </p:sp>
      <p:sp>
        <p:nvSpPr>
          <p:cNvPr id="3" name="Content Placeholder 2"/>
          <p:cNvSpPr>
            <a:spLocks noGrp="1"/>
          </p:cNvSpPr>
          <p:nvPr>
            <p:ph idx="1"/>
          </p:nvPr>
        </p:nvSpPr>
        <p:spPr/>
        <p:txBody>
          <a:bodyPr/>
          <a:lstStyle/>
          <a:p>
            <a:r>
              <a:rPr lang="en-US" dirty="0"/>
              <a:t>Social Democratic Party of Germany, communism, currently in Laos, North Korea, Vietnam, Cuba, China and Moldova.</a:t>
            </a:r>
            <a:br>
              <a:rPr lang="en-US" dirty="0"/>
            </a:br>
            <a:r>
              <a:rPr lang="en-US" dirty="0"/>
              <a:t>Many governments, political parties, social movements and academic theorists have claimed </a:t>
            </a:r>
            <a:r>
              <a:rPr lang="en-US" dirty="0" smtClean="0"/>
              <a:t>to have </a:t>
            </a:r>
            <a:r>
              <a:rPr lang="en-US" dirty="0" smtClean="0"/>
              <a:t>been </a:t>
            </a:r>
            <a:r>
              <a:rPr lang="en-US" dirty="0" smtClean="0"/>
              <a:t>founded </a:t>
            </a:r>
            <a:r>
              <a:rPr lang="en-US" dirty="0"/>
              <a:t>on Marxist principles: social democrats of the twentieth century Europe. Russian Bolshevism, the Soviet Union (Lenin, Trotsky, Stalin). Mao Zedong, Fidel </a:t>
            </a:r>
            <a:r>
              <a:rPr lang="en-US" dirty="0" smtClean="0"/>
              <a:t>Castro.</a:t>
            </a:r>
            <a:endParaRPr lang="en-US" dirty="0"/>
          </a:p>
          <a:p>
            <a:pPr marL="0" indent="0">
              <a:buNone/>
            </a:pP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5366603"/>
            <a:ext cx="1752600" cy="116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5647611"/>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81000"/>
            <a:ext cx="6096000" cy="1066800"/>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a:t/>
            </a:r>
            <a:br>
              <a:rPr lang="en-US" dirty="0"/>
            </a:br>
            <a:r>
              <a:rPr lang="en-US" dirty="0" smtClean="0"/>
              <a:t>how did Marxism affect today’s society?</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main effect is communist </a:t>
            </a:r>
            <a:r>
              <a:rPr lang="en-US" dirty="0"/>
              <a:t>society. </a:t>
            </a:r>
            <a:r>
              <a:rPr lang="en-US" dirty="0" smtClean="0"/>
              <a:t>The idea is to </a:t>
            </a:r>
            <a:r>
              <a:rPr lang="en-US" dirty="0"/>
              <a:t>end the exploitation of man by </a:t>
            </a:r>
            <a:r>
              <a:rPr lang="en-US" dirty="0" smtClean="0"/>
              <a:t>man. </a:t>
            </a:r>
            <a:r>
              <a:rPr lang="en-US" dirty="0"/>
              <a:t>Marx proclaimed the need for the proletariat, through revolution, conquered the political and economic power and would create a new state workers to service workers. This would result in a new mode of production (socialism), in which there would be no private property, since the first mission of the revolution would be the socialization of property, which would go to the State.</a:t>
            </a:r>
          </a:p>
          <a:p>
            <a:pPr marL="0" indent="0">
              <a:buNone/>
            </a:pPr>
            <a:endParaRPr lang="en-US" dirty="0"/>
          </a:p>
        </p:txBody>
      </p:sp>
    </p:spTree>
    <p:extLst>
      <p:ext uri="{BB962C8B-B14F-4D97-AF65-F5344CB8AC3E}">
        <p14:creationId xmlns:p14="http://schemas.microsoft.com/office/powerpoint/2010/main" val="2441795227"/>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References</a:t>
            </a:r>
            <a:endParaRPr lang="en-US" dirty="0"/>
          </a:p>
        </p:txBody>
      </p:sp>
      <p:sp>
        <p:nvSpPr>
          <p:cNvPr id="3" name="Content Placeholder 2"/>
          <p:cNvSpPr>
            <a:spLocks noGrp="1"/>
          </p:cNvSpPr>
          <p:nvPr>
            <p:ph idx="1"/>
          </p:nvPr>
        </p:nvSpPr>
        <p:spPr/>
        <p:txBody>
          <a:bodyPr/>
          <a:lstStyle/>
          <a:p>
            <a:r>
              <a:rPr lang="en-US" cap="small" dirty="0" err="1" smtClean="0"/>
              <a:t>Callinicos</a:t>
            </a:r>
            <a:r>
              <a:rPr lang="en-US" cap="small" dirty="0" smtClean="0"/>
              <a:t>, </a:t>
            </a:r>
            <a:r>
              <a:rPr lang="en-US" cap="small" dirty="0"/>
              <a:t>Alex</a:t>
            </a:r>
            <a:r>
              <a:rPr lang="en-US" dirty="0"/>
              <a:t> </a:t>
            </a:r>
            <a:r>
              <a:rPr lang="en-US" dirty="0" smtClean="0"/>
              <a:t>. </a:t>
            </a:r>
            <a:r>
              <a:rPr lang="en-US" i="1" dirty="0"/>
              <a:t>The Revolutionary Ideas of Karl Marx</a:t>
            </a:r>
            <a:r>
              <a:rPr lang="en-US" dirty="0"/>
              <a:t>. Bloomsbury, London: Bookmarks. ISBN </a:t>
            </a:r>
            <a:r>
              <a:rPr lang="en-US" dirty="0" smtClean="0"/>
              <a:t>9781905192687</a:t>
            </a:r>
          </a:p>
          <a:p>
            <a:r>
              <a:rPr lang="en-US" dirty="0" err="1" smtClean="0"/>
              <a:t>Avineri</a:t>
            </a:r>
            <a:r>
              <a:rPr lang="en-US" dirty="0" smtClean="0"/>
              <a:t>, Shalom . </a:t>
            </a:r>
            <a:r>
              <a:rPr lang="en-US" i="1" dirty="0"/>
              <a:t>The Social and Political Thought of Karl Marx</a:t>
            </a:r>
            <a:r>
              <a:rPr lang="en-US" dirty="0"/>
              <a:t>. Cambridge University Press</a:t>
            </a:r>
            <a:r>
              <a:rPr lang="en-US" dirty="0" smtClean="0"/>
              <a:t>.</a:t>
            </a:r>
          </a:p>
          <a:p>
            <a:r>
              <a:rPr lang="en-US" dirty="0"/>
              <a:t>Jon </a:t>
            </a:r>
            <a:r>
              <a:rPr lang="en-US" dirty="0" err="1" smtClean="0"/>
              <a:t>Elster</a:t>
            </a:r>
            <a:r>
              <a:rPr lang="en-US" dirty="0" smtClean="0"/>
              <a:t>, </a:t>
            </a:r>
            <a:r>
              <a:rPr lang="en-US" i="1" dirty="0"/>
              <a:t>An Introduction to Karl Marx</a:t>
            </a:r>
            <a:r>
              <a:rPr lang="en-US" dirty="0"/>
              <a:t>. Cambridge, </a:t>
            </a:r>
            <a:r>
              <a:rPr lang="en-US" dirty="0" smtClean="0"/>
              <a:t>England.</a:t>
            </a:r>
            <a:endParaRPr lang="en-US" dirty="0"/>
          </a:p>
        </p:txBody>
      </p:sp>
    </p:spTree>
    <p:extLst>
      <p:ext uri="{BB962C8B-B14F-4D97-AF65-F5344CB8AC3E}">
        <p14:creationId xmlns:p14="http://schemas.microsoft.com/office/powerpoint/2010/main" val="3917150330"/>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14400"/>
            <a:ext cx="2600325"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2750" y="1902311"/>
            <a:ext cx="3600450" cy="2774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114" y="3951490"/>
            <a:ext cx="3187411" cy="262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71655" y="3806709"/>
            <a:ext cx="2881746" cy="2730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7400" y="0"/>
            <a:ext cx="2939472"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27534" y="387927"/>
            <a:ext cx="1850882" cy="1233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15073" y="2967335"/>
            <a:ext cx="851387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Thanks for </a:t>
            </a: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your </a:t>
            </a: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attention</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3320935848"/>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1134</TotalTime>
  <Words>314</Words>
  <Application>Microsoft Office PowerPoint</Application>
  <PresentationFormat>On-screen Show (4:3)</PresentationFormat>
  <Paragraphs>20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Opulent</vt:lpstr>
      <vt:lpstr>Marxism</vt:lpstr>
      <vt:lpstr>             Marxism</vt:lpstr>
      <vt:lpstr>     The Marxism</vt:lpstr>
      <vt:lpstr>history of Marxism </vt:lpstr>
      <vt:lpstr> parties, movements and governments inspired by Marxism</vt:lpstr>
      <vt:lpstr>     how did Marxism affect today’s society?</vt:lpstr>
      <vt:lpstr>References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Mariel</dc:creator>
  <cp:lastModifiedBy>Mariel</cp:lastModifiedBy>
  <cp:revision>39</cp:revision>
  <dcterms:created xsi:type="dcterms:W3CDTF">2011-03-06T19:57:09Z</dcterms:created>
  <dcterms:modified xsi:type="dcterms:W3CDTF">2011-03-14T03:21:58Z</dcterms:modified>
</cp:coreProperties>
</file>